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56" r:id="rId2"/>
    <p:sldId id="257" r:id="rId3"/>
    <p:sldId id="258" r:id="rId4"/>
    <p:sldId id="299" r:id="rId5"/>
    <p:sldId id="260" r:id="rId6"/>
    <p:sldId id="261" r:id="rId7"/>
    <p:sldId id="262" r:id="rId8"/>
    <p:sldId id="263" r:id="rId9"/>
    <p:sldId id="264" r:id="rId10"/>
    <p:sldId id="265" r:id="rId11"/>
    <p:sldId id="266" r:id="rId12"/>
    <p:sldId id="267" r:id="rId13"/>
    <p:sldId id="268" r:id="rId14"/>
    <p:sldId id="300" r:id="rId15"/>
    <p:sldId id="270" r:id="rId16"/>
    <p:sldId id="271" r:id="rId17"/>
    <p:sldId id="272" r:id="rId18"/>
    <p:sldId id="273" r:id="rId19"/>
    <p:sldId id="274" r:id="rId20"/>
    <p:sldId id="275" r:id="rId21"/>
    <p:sldId id="276" r:id="rId22"/>
    <p:sldId id="277" r:id="rId23"/>
    <p:sldId id="278" r:id="rId24"/>
    <p:sldId id="301" r:id="rId25"/>
    <p:sldId id="282" r:id="rId26"/>
    <p:sldId id="283" r:id="rId27"/>
    <p:sldId id="284" r:id="rId28"/>
    <p:sldId id="285" r:id="rId29"/>
    <p:sldId id="286" r:id="rId30"/>
    <p:sldId id="287" r:id="rId31"/>
    <p:sldId id="302" r:id="rId32"/>
    <p:sldId id="289" r:id="rId33"/>
    <p:sldId id="290" r:id="rId34"/>
    <p:sldId id="291" r:id="rId35"/>
    <p:sldId id="292" r:id="rId36"/>
    <p:sldId id="293" r:id="rId37"/>
    <p:sldId id="294" r:id="rId38"/>
    <p:sldId id="295" r:id="rId39"/>
    <p:sldId id="296" r:id="rId40"/>
    <p:sldId id="297"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21" autoAdjust="0"/>
    <p:restoredTop sz="94424" autoAdjust="0"/>
  </p:normalViewPr>
  <p:slideViewPr>
    <p:cSldViewPr>
      <p:cViewPr varScale="1">
        <p:scale>
          <a:sx n="81" d="100"/>
          <a:sy n="81" d="100"/>
        </p:scale>
        <p:origin x="1098"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54" d="100"/>
          <a:sy n="54" d="100"/>
        </p:scale>
        <p:origin x="179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10/23/2017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10/23/2017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10/23/2017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88798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927628"/>
          </a:xfrm>
        </p:spPr>
        <p:txBody>
          <a:bodyPr anchor="t"/>
          <a:lstStyle/>
          <a:p>
            <a:endParaRPr lang="en-US" dirty="0"/>
          </a:p>
        </p:txBody>
      </p:sp>
      <p:sp>
        <p:nvSpPr>
          <p:cNvPr id="7" name="Text Placeholder 6"/>
          <p:cNvSpPr>
            <a:spLocks noGrp="1"/>
          </p:cNvSpPr>
          <p:nvPr>
            <p:ph type="body" sz="quarter" idx="13"/>
          </p:nvPr>
        </p:nvSpPr>
        <p:spPr>
          <a:xfrm>
            <a:off x="457200" y="121920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endParaRPr lang="en-US" dirty="0"/>
          </a:p>
        </p:txBody>
      </p:sp>
      <p:sp>
        <p:nvSpPr>
          <p:cNvPr id="9" name="Text Placeholder 8"/>
          <p:cNvSpPr>
            <a:spLocks noGrp="1"/>
          </p:cNvSpPr>
          <p:nvPr>
            <p:ph type="body" sz="quarter" idx="14" hasCustomPrompt="1"/>
          </p:nvPr>
        </p:nvSpPr>
        <p:spPr>
          <a:xfrm>
            <a:off x="5029200" y="1752600"/>
            <a:ext cx="3657600" cy="1447800"/>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6" name="Footer Placeholder 2"/>
          <p:cNvSpPr>
            <a:spLocks noGrp="1"/>
          </p:cNvSpPr>
          <p:nvPr>
            <p:ph type="ftr" sz="quarter" idx="10"/>
          </p:nvPr>
        </p:nvSpPr>
        <p:spPr>
          <a:xfrm>
            <a:off x="93969" y="6165337"/>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10/23/2017</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pic>
        <p:nvPicPr>
          <p:cNvPr id="12" name="Picture 11"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
        <p:nvSpPr>
          <p:cNvPr id="13" name="TextBox 12"/>
          <p:cNvSpPr txBox="1"/>
          <p:nvPr userDrawn="1"/>
        </p:nvSpPr>
        <p:spPr>
          <a:xfrm>
            <a:off x="1600200" y="6429345"/>
            <a:ext cx="7162800" cy="276999"/>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panose="020B0604030504040204" pitchFamily="34" charset="0"/>
                <a:ea typeface="Verdana" panose="020B0604030504040204" pitchFamily="34" charset="0"/>
                <a:cs typeface="Verdana" panose="020B0604030504040204" pitchFamily="34" charset="0"/>
              </a:rPr>
              <a:t>Copyright © 2018, 2014 Pearson Education, Inc. All Rights Reserved.</a:t>
            </a:r>
            <a:endParaRPr lang="en-US" altLang="en-US" sz="1200" b="0" dirty="0">
              <a:latin typeface="Verdana" panose="020B0604030504040204" pitchFamily="34" charset="0"/>
              <a:ea typeface="Verdana" panose="020B0604030504040204" pitchFamily="34" charset="0"/>
              <a:cs typeface="Verdana" panose="020B0604030504040204" pitchFamily="34" charset="0"/>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4246" y="1752600"/>
            <a:ext cx="3452954" cy="4419600"/>
          </a:xfrm>
          <a:prstGeom prst="rect">
            <a:avLst/>
          </a:prstGeom>
        </p:spPr>
      </p:pic>
    </p:spTree>
    <p:extLst>
      <p:ext uri="{BB962C8B-B14F-4D97-AF65-F5344CB8AC3E}">
        <p14:creationId xmlns:p14="http://schemas.microsoft.com/office/powerpoint/2010/main" val="2981062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2" name="Footer Placeholder 2"/>
          <p:cNvSpPr>
            <a:spLocks noGrp="1"/>
          </p:cNvSpPr>
          <p:nvPr>
            <p:ph type="ftr" sz="quarter" idx="10"/>
          </p:nvPr>
        </p:nvSpPr>
        <p:spPr>
          <a:xfrm>
            <a:off x="93969" y="6172200"/>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10/23/2017</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10/23/2017</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10/23/2017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10/23/2017</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0410" y="6376789"/>
            <a:ext cx="918000" cy="279915"/>
          </a:xfrm>
          <a:prstGeom prst="rect">
            <a:avLst/>
          </a:prstGeom>
        </p:spPr>
      </p:pic>
      <p:sp>
        <p:nvSpPr>
          <p:cNvPr id="9" name="TextBox 8"/>
          <p:cNvSpPr txBox="1"/>
          <p:nvPr userDrawn="1"/>
        </p:nvSpPr>
        <p:spPr>
          <a:xfrm>
            <a:off x="1600200" y="6429345"/>
            <a:ext cx="7162800" cy="276999"/>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panose="020B0604030504040204" pitchFamily="34" charset="0"/>
                <a:ea typeface="Verdana" panose="020B0604030504040204" pitchFamily="34" charset="0"/>
                <a:cs typeface="Verdana" panose="020B0604030504040204" pitchFamily="34" charset="0"/>
              </a:rPr>
              <a:t>Copyright © 2018, 2014 Pearson Education, Inc. All Rights Reserved.</a:t>
            </a:r>
            <a:endParaRPr lang="en-US" altLang="en-US" sz="1200" b="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203796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10/23/2017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3400" b="1" cap="none" baseline="0">
                <a:solidFill>
                  <a:srgbClr val="007FA3"/>
                </a:solidFill>
              </a:defRPr>
            </a:lvl1pPr>
          </a:lstStyle>
          <a:p>
            <a:r>
              <a:rPr lang="en-US" dirty="0"/>
              <a:t>Click to edit Master title style</a:t>
            </a:r>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1600">
                <a:solidFill>
                  <a:srgbClr val="007FA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9"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10/23/2017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754704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Click to edit Master title style</a:t>
            </a:r>
          </a:p>
        </p:txBody>
      </p:sp>
      <p:sp>
        <p:nvSpPr>
          <p:cNvPr id="9" name="Footer Placeholder 3"/>
          <p:cNvSpPr>
            <a:spLocks noGrp="1"/>
          </p:cNvSpPr>
          <p:nvPr>
            <p:ph type="ftr" sz="quarter" idx="11"/>
          </p:nvPr>
        </p:nvSpPr>
        <p:spPr>
          <a:xfrm>
            <a:off x="93969" y="6172200"/>
            <a:ext cx="8595360" cy="235463"/>
          </a:xfrm>
        </p:spPr>
        <p:txBody>
          <a:bodyPr/>
          <a:lstStyle/>
          <a:p>
            <a:endParaRPr lang="en-US" dirty="0"/>
          </a:p>
        </p:txBody>
      </p:sp>
      <p:sp>
        <p:nvSpPr>
          <p:cNvPr id="3" name="Date Placeholder 2"/>
          <p:cNvSpPr>
            <a:spLocks noGrp="1"/>
          </p:cNvSpPr>
          <p:nvPr>
            <p:ph type="dt" sz="half" idx="10"/>
          </p:nvPr>
        </p:nvSpPr>
        <p:spPr/>
        <p:txBody>
          <a:bodyPr/>
          <a:lstStyle/>
          <a:p>
            <a:fld id="{A9DF6EFB-3F44-496C-A842-1E0B3D3B975A}" type="datetimeFigureOut">
              <a:rPr lang="en-US" smtClean="0"/>
              <a:t>10/23/2017</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10/23/2017</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9" name="Picture 8"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0410" y="6376789"/>
            <a:ext cx="918000" cy="279915"/>
          </a:xfrm>
          <a:prstGeom prst="rect">
            <a:avLst/>
          </a:prstGeom>
        </p:spPr>
      </p:pic>
      <p:sp>
        <p:nvSpPr>
          <p:cNvPr id="10" name="TextBox 9"/>
          <p:cNvSpPr txBox="1"/>
          <p:nvPr userDrawn="1"/>
        </p:nvSpPr>
        <p:spPr>
          <a:xfrm>
            <a:off x="1600200" y="6429345"/>
            <a:ext cx="7162800" cy="276999"/>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panose="020B0604030504040204" pitchFamily="34" charset="0"/>
                <a:ea typeface="Verdana" panose="020B0604030504040204" pitchFamily="34" charset="0"/>
                <a:cs typeface="Verdana" panose="020B0604030504040204" pitchFamily="34" charset="0"/>
              </a:rPr>
              <a:t>Copyright © 2018, 2014 Pearson Education, Inc. All Rights Reserved.</a:t>
            </a:r>
            <a:endParaRPr lang="en-US" altLang="en-US" sz="1200" b="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711136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FF9C3E2-B6AB-46E4-96E8-08BBB378296E}" type="datetimeFigureOut">
              <a:rPr lang="en-US" smtClean="0"/>
              <a:t>10/23/2017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952FD3-433E-4A6E-B764-9F373C88424B}" type="slidenum">
              <a:rPr lang="en-US" smtClean="0"/>
              <a:t>‹#›</a:t>
            </a:fld>
            <a:endParaRPr lang="en-US"/>
          </a:p>
        </p:txBody>
      </p:sp>
    </p:spTree>
    <p:extLst>
      <p:ext uri="{BB962C8B-B14F-4D97-AF65-F5344CB8AC3E}">
        <p14:creationId xmlns:p14="http://schemas.microsoft.com/office/powerpoint/2010/main" val="2833329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10/23/2017</a:t>
            </a:fld>
            <a:endParaRPr lang="en-US" dirty="0"/>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
        <p:nvSpPr>
          <p:cNvPr id="8" name="TextBox 7"/>
          <p:cNvSpPr txBox="1"/>
          <p:nvPr userDrawn="1"/>
        </p:nvSpPr>
        <p:spPr>
          <a:xfrm>
            <a:off x="1600200" y="6429345"/>
            <a:ext cx="7162800" cy="276999"/>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a:latin typeface="Verdana" panose="020B0604030504040204" pitchFamily="34" charset="0"/>
                <a:ea typeface="Verdana" panose="020B0604030504040204" pitchFamily="34" charset="0"/>
                <a:cs typeface="Verdana" panose="020B0604030504040204" pitchFamily="34" charset="0"/>
              </a:rPr>
              <a:t>Copyright © </a:t>
            </a:r>
            <a:r>
              <a:rPr lang="en-US" altLang="en-US" sz="1200" b="0" dirty="0" smtClean="0">
                <a:latin typeface="Verdana" panose="020B0604030504040204" pitchFamily="34" charset="0"/>
                <a:ea typeface="Verdana" panose="020B0604030504040204" pitchFamily="34" charset="0"/>
                <a:cs typeface="Verdana" panose="020B0604030504040204" pitchFamily="34" charset="0"/>
              </a:rPr>
              <a:t>2018, 2014 </a:t>
            </a:r>
            <a:r>
              <a:rPr lang="en-US" altLang="en-US" sz="1200" b="0" dirty="0">
                <a:latin typeface="Verdana" panose="020B0604030504040204" pitchFamily="34" charset="0"/>
                <a:ea typeface="Verdana" panose="020B0604030504040204" pitchFamily="34" charset="0"/>
                <a:cs typeface="Verdana" panose="020B0604030504040204" pitchFamily="34" charset="0"/>
              </a:rPr>
              <a:t>Pearson Education, Inc. All Rights </a:t>
            </a:r>
            <a:r>
              <a:rPr lang="en-US" altLang="en-US" sz="1200" b="0" dirty="0" smtClean="0">
                <a:latin typeface="Verdana" panose="020B0604030504040204" pitchFamily="34" charset="0"/>
                <a:ea typeface="Verdana" panose="020B0604030504040204" pitchFamily="34" charset="0"/>
                <a:cs typeface="Verdana" panose="020B0604030504040204" pitchFamily="34" charset="0"/>
              </a:rPr>
              <a:t>Reserved.</a:t>
            </a:r>
            <a:endParaRPr lang="en-US" altLang="en-US" sz="1200" b="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0" r:id="rId4"/>
    <p:sldLayoutId id="2147483659" r:id="rId5"/>
    <p:sldLayoutId id="2147483658" r:id="rId6"/>
    <p:sldLayoutId id="2147483660" r:id="rId7"/>
    <p:sldLayoutId id="2147483651" r:id="rId8"/>
    <p:sldLayoutId id="2147483654" r:id="rId9"/>
    <p:sldLayoutId id="2147483655" r:id="rId10"/>
    <p:sldLayoutId id="2147483662" r:id="rId11"/>
  </p:sldLayoutIdLst>
  <p:txStyles>
    <p:titleStyle>
      <a:lvl1pPr algn="l" defTabSz="914400" rtl="0" eaLnBrk="1" latinLnBrk="0" hangingPunct="1">
        <a:lnSpc>
          <a:spcPct val="100000"/>
        </a:lnSpc>
        <a:spcBef>
          <a:spcPct val="0"/>
        </a:spcBef>
        <a:buNone/>
        <a:defRPr sz="3400" b="1" kern="1200">
          <a:solidFill>
            <a:srgbClr val="007FA3"/>
          </a:solidFill>
          <a:latin typeface="Times New Roman" panose="02020603050405020304" pitchFamily="18" charset="0"/>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Contemporary Special Education: New Horizons</a:t>
            </a:r>
            <a:endParaRPr lang="en-US" dirty="0"/>
          </a:p>
        </p:txBody>
      </p:sp>
      <p:sp>
        <p:nvSpPr>
          <p:cNvPr id="3" name="Text Placeholder 2"/>
          <p:cNvSpPr>
            <a:spLocks noGrp="1"/>
          </p:cNvSpPr>
          <p:nvPr>
            <p:ph type="body" sz="quarter" idx="13"/>
          </p:nvPr>
        </p:nvSpPr>
        <p:spPr/>
        <p:txBody>
          <a:bodyPr/>
          <a:lstStyle/>
          <a:p>
            <a:r>
              <a:rPr lang="en-US" smtClean="0"/>
              <a:t>Second Edition</a:t>
            </a:r>
            <a:endParaRPr lang="en-US" dirty="0"/>
          </a:p>
        </p:txBody>
      </p:sp>
      <p:sp>
        <p:nvSpPr>
          <p:cNvPr id="4" name="Text Placeholder 3"/>
          <p:cNvSpPr>
            <a:spLocks noGrp="1"/>
          </p:cNvSpPr>
          <p:nvPr>
            <p:ph type="body" sz="quarter" idx="14"/>
          </p:nvPr>
        </p:nvSpPr>
        <p:spPr/>
        <p:txBody>
          <a:bodyPr/>
          <a:lstStyle/>
          <a:p>
            <a:r>
              <a:rPr lang="en-US" smtClean="0"/>
              <a:t>Chapter 1</a:t>
            </a:r>
            <a:endParaRPr lang="en-US" dirty="0"/>
          </a:p>
        </p:txBody>
      </p:sp>
      <p:sp>
        <p:nvSpPr>
          <p:cNvPr id="5" name="Text Placeholder 4"/>
          <p:cNvSpPr>
            <a:spLocks noGrp="1"/>
          </p:cNvSpPr>
          <p:nvPr>
            <p:ph type="body" sz="quarter" idx="15"/>
          </p:nvPr>
        </p:nvSpPr>
        <p:spPr/>
        <p:txBody>
          <a:bodyPr/>
          <a:lstStyle/>
          <a:p>
            <a:r>
              <a:rPr lang="en-US" smtClean="0"/>
              <a:t>Thinking About Exceptionalities</a:t>
            </a:r>
            <a:endParaRPr lang="en-US" dirty="0"/>
          </a:p>
        </p:txBody>
      </p:sp>
    </p:spTree>
    <p:extLst>
      <p:ext uri="{BB962C8B-B14F-4D97-AF65-F5344CB8AC3E}">
        <p14:creationId xmlns:p14="http://schemas.microsoft.com/office/powerpoint/2010/main" val="835121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 (1 of 2)</a:t>
            </a:r>
            <a:endParaRPr lang="en-US" dirty="0"/>
          </a:p>
        </p:txBody>
      </p:sp>
      <p:sp>
        <p:nvSpPr>
          <p:cNvPr id="3" name="Content Placeholder 2"/>
          <p:cNvSpPr>
            <a:spLocks noGrp="1"/>
          </p:cNvSpPr>
          <p:nvPr>
            <p:ph idx="1"/>
          </p:nvPr>
        </p:nvSpPr>
        <p:spPr/>
        <p:txBody>
          <a:bodyPr/>
          <a:lstStyle/>
          <a:p>
            <a:pPr marL="914400" indent="-914400">
              <a:buNone/>
            </a:pPr>
            <a:r>
              <a:rPr lang="en-US" sz="2400" b="1" dirty="0" smtClean="0">
                <a:solidFill>
                  <a:srgbClr val="007FA3"/>
                </a:solidFill>
              </a:rPr>
              <a:t>1.1–3</a:t>
            </a:r>
            <a:r>
              <a:rPr lang="en-US" sz="2400" dirty="0" smtClean="0">
                <a:solidFill>
                  <a:schemeClr val="tx2"/>
                </a:solidFill>
              </a:rPr>
              <a:t>  Compare the demographics of today’s schools and their students with those of the past, explain the special education disability categories and how their prevalence varies, and provide reasons for inconsistencies across the country in services provided to students who are gifted and talented. </a:t>
            </a:r>
          </a:p>
          <a:p>
            <a:pPr marL="914400" indent="-914400">
              <a:buNone/>
            </a:pPr>
            <a:r>
              <a:rPr lang="en-US" sz="2400" b="1" dirty="0">
                <a:solidFill>
                  <a:srgbClr val="007FA3"/>
                </a:solidFill>
              </a:rPr>
              <a:t>1.4–6</a:t>
            </a:r>
            <a:r>
              <a:rPr lang="en-US" sz="2400" b="1" dirty="0" smtClean="0">
                <a:solidFill>
                  <a:schemeClr val="tx2"/>
                </a:solidFill>
              </a:rPr>
              <a:t>  </a:t>
            </a:r>
            <a:r>
              <a:rPr lang="en-US" sz="2400" dirty="0" smtClean="0">
                <a:solidFill>
                  <a:schemeClr val="tx2"/>
                </a:solidFill>
              </a:rPr>
              <a:t>Document instances of bias and discrimination experienced by people with disabilities and explain how rights to inclusive education and community presence were won. </a:t>
            </a:r>
            <a:endParaRPr lang="en-US" sz="2400" dirty="0">
              <a:solidFill>
                <a:schemeClr val="tx2"/>
              </a:solidFill>
            </a:endParaRPr>
          </a:p>
        </p:txBody>
      </p:sp>
    </p:spTree>
    <p:extLst>
      <p:ext uri="{BB962C8B-B14F-4D97-AF65-F5344CB8AC3E}">
        <p14:creationId xmlns:p14="http://schemas.microsoft.com/office/powerpoint/2010/main" val="276056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 </a:t>
            </a:r>
            <a:r>
              <a:rPr lang="en-US" dirty="0" smtClean="0"/>
              <a:t>(2 </a:t>
            </a:r>
            <a:r>
              <a:rPr lang="en-US" dirty="0"/>
              <a:t>of 2)</a:t>
            </a:r>
          </a:p>
        </p:txBody>
      </p:sp>
      <p:sp>
        <p:nvSpPr>
          <p:cNvPr id="3" name="Content Placeholder 2"/>
          <p:cNvSpPr>
            <a:spLocks noGrp="1"/>
          </p:cNvSpPr>
          <p:nvPr>
            <p:ph idx="1"/>
          </p:nvPr>
        </p:nvSpPr>
        <p:spPr/>
        <p:txBody>
          <a:bodyPr/>
          <a:lstStyle/>
          <a:p>
            <a:pPr marL="1033272" indent="-1033272">
              <a:buNone/>
            </a:pPr>
            <a:r>
              <a:rPr lang="en-US" sz="2400" b="1" dirty="0" smtClean="0">
                <a:solidFill>
                  <a:srgbClr val="007FA3"/>
                </a:solidFill>
              </a:rPr>
              <a:t>1.7–8</a:t>
            </a:r>
            <a:r>
              <a:rPr lang="en-US" sz="2400" dirty="0" smtClean="0">
                <a:solidFill>
                  <a:schemeClr val="tx2"/>
                </a:solidFill>
              </a:rPr>
              <a:t>   Explain what people first language is and why using it is important to people with disabilities. </a:t>
            </a:r>
          </a:p>
          <a:p>
            <a:pPr marL="1033272" indent="-1033272">
              <a:buNone/>
            </a:pPr>
            <a:r>
              <a:rPr lang="en-US" sz="2400" b="1" dirty="0" smtClean="0">
                <a:solidFill>
                  <a:srgbClr val="007FA3"/>
                </a:solidFill>
              </a:rPr>
              <a:t>1.9–11</a:t>
            </a:r>
            <a:r>
              <a:rPr lang="en-US" sz="2400" b="1" dirty="0" smtClean="0">
                <a:solidFill>
                  <a:schemeClr val="tx2"/>
                </a:solidFill>
              </a:rPr>
              <a:t> </a:t>
            </a:r>
            <a:r>
              <a:rPr lang="en-US" sz="2400" dirty="0" smtClean="0">
                <a:solidFill>
                  <a:schemeClr val="tx2"/>
                </a:solidFill>
              </a:rPr>
              <a:t>Using three dimensions—academic, post-secondary education, and community presence—describe progress made and discuss goals that still must be achieved. </a:t>
            </a:r>
            <a:endParaRPr lang="en-US" sz="2400" dirty="0">
              <a:solidFill>
                <a:schemeClr val="tx2"/>
              </a:solidFill>
            </a:endParaRPr>
          </a:p>
        </p:txBody>
      </p:sp>
    </p:spTree>
    <p:extLst>
      <p:ext uri="{BB962C8B-B14F-4D97-AF65-F5344CB8AC3E}">
        <p14:creationId xmlns:p14="http://schemas.microsoft.com/office/powerpoint/2010/main" val="2216578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smtClean="0"/>
              <a:t>Putting Exceptionalities Into Perspective</a:t>
            </a:r>
            <a:endParaRPr lang="en-US" dirty="0"/>
          </a:p>
        </p:txBody>
      </p:sp>
      <p:sp>
        <p:nvSpPr>
          <p:cNvPr id="3" name="Content Placeholder 2"/>
          <p:cNvSpPr>
            <a:spLocks noGrp="1"/>
          </p:cNvSpPr>
          <p:nvPr>
            <p:ph type="body" idx="1"/>
          </p:nvPr>
        </p:nvSpPr>
        <p:spPr>
          <a:xfrm>
            <a:off x="674687" y="2590800"/>
            <a:ext cx="7794627" cy="3124200"/>
          </a:xfrm>
        </p:spPr>
        <p:txBody>
          <a:bodyPr/>
          <a:lstStyle/>
          <a:p>
            <a:pPr>
              <a:spcBef>
                <a:spcPts val="2500"/>
              </a:spcBef>
            </a:pPr>
            <a:r>
              <a:rPr lang="en-US" sz="2200" dirty="0" smtClean="0">
                <a:solidFill>
                  <a:schemeClr val="tx1"/>
                </a:solidFill>
              </a:rPr>
              <a:t>Compare the demographics of today’s schools and their students with those of the past, explain the special education disability categories and how their prevalence varies, and provide reasons for inconsistencies across the country in services provided to students who are gifted and talented. </a:t>
            </a:r>
            <a:endParaRPr lang="en-US" sz="2200" dirty="0">
              <a:solidFill>
                <a:schemeClr val="tx1"/>
              </a:solidFill>
            </a:endParaRPr>
          </a:p>
        </p:txBody>
      </p:sp>
    </p:spTree>
    <p:extLst>
      <p:ext uri="{BB962C8B-B14F-4D97-AF65-F5344CB8AC3E}">
        <p14:creationId xmlns:p14="http://schemas.microsoft.com/office/powerpoint/2010/main" val="28202526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 All Students</a:t>
            </a:r>
          </a:p>
        </p:txBody>
      </p:sp>
      <p:sp>
        <p:nvSpPr>
          <p:cNvPr id="3" name="Content Placeholder 2"/>
          <p:cNvSpPr>
            <a:spLocks noGrp="1"/>
          </p:cNvSpPr>
          <p:nvPr>
            <p:ph idx="1"/>
          </p:nvPr>
        </p:nvSpPr>
        <p:spPr/>
        <p:txBody>
          <a:bodyPr/>
          <a:lstStyle/>
          <a:p>
            <a:pPr marL="347472" indent="-347472"/>
            <a:r>
              <a:rPr lang="en-US" sz="2400" dirty="0"/>
              <a:t>The 50 million children and youth who attend America’s schools  are very diverse in terms of their backgrounds, race, ethnicity, socioeconomic status, and abilities.</a:t>
            </a:r>
          </a:p>
          <a:p>
            <a:pPr marL="347472" indent="-347472"/>
            <a:r>
              <a:rPr lang="en-US" sz="2400" dirty="0"/>
              <a:t>The demographics and characteristics of America’s students have changed dramatically in the last two decades and are predicted to change more in the years to come.</a:t>
            </a:r>
          </a:p>
        </p:txBody>
      </p:sp>
    </p:spTree>
    <p:extLst>
      <p:ext uri="{BB962C8B-B14F-4D97-AF65-F5344CB8AC3E}">
        <p14:creationId xmlns:p14="http://schemas.microsoft.com/office/powerpoint/2010/main" val="2059283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are America’s children and where do they receive their education? </a:t>
            </a:r>
          </a:p>
        </p:txBody>
      </p:sp>
      <p:sp>
        <p:nvSpPr>
          <p:cNvPr id="3" name="Content Placeholder 2"/>
          <p:cNvSpPr>
            <a:spLocks noGrp="1"/>
          </p:cNvSpPr>
          <p:nvPr>
            <p:ph idx="1"/>
          </p:nvPr>
        </p:nvSpPr>
        <p:spPr/>
        <p:txBody>
          <a:bodyPr/>
          <a:lstStyle/>
          <a:p>
            <a:pPr marL="347472" indent="-347472"/>
            <a:r>
              <a:rPr lang="en-US" sz="2400" dirty="0"/>
              <a:t>Approximately 50 million children and youth attend public schools in the U.S.</a:t>
            </a:r>
          </a:p>
          <a:p>
            <a:pPr marL="347472" indent="-347472"/>
            <a:r>
              <a:rPr lang="en-US" sz="2400" dirty="0"/>
              <a:t>Approximately 5 million children and youth attend private schools in the U.S.</a:t>
            </a:r>
          </a:p>
          <a:p>
            <a:pPr marL="347472" indent="-347472"/>
            <a:r>
              <a:rPr lang="en-US" sz="2400" dirty="0"/>
              <a:t>Diverse in respect to background, race and ethnicity, socioeconomic status, abilities to perform well, and type of education provided to them through the educational system </a:t>
            </a:r>
          </a:p>
        </p:txBody>
      </p:sp>
    </p:spTree>
    <p:extLst>
      <p:ext uri="{BB962C8B-B14F-4D97-AF65-F5344CB8AC3E}">
        <p14:creationId xmlns:p14="http://schemas.microsoft.com/office/powerpoint/2010/main" val="2170388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kinds of changes have occurred in the public school population? </a:t>
            </a:r>
          </a:p>
        </p:txBody>
      </p:sp>
      <p:sp>
        <p:nvSpPr>
          <p:cNvPr id="3" name="Content Placeholder 2"/>
          <p:cNvSpPr>
            <a:spLocks noGrp="1"/>
          </p:cNvSpPr>
          <p:nvPr>
            <p:ph idx="1"/>
          </p:nvPr>
        </p:nvSpPr>
        <p:spPr/>
        <p:txBody>
          <a:bodyPr/>
          <a:lstStyle/>
          <a:p>
            <a:pPr marL="347472" indent="-347472"/>
            <a:r>
              <a:rPr lang="en-US" sz="2400" dirty="0"/>
              <a:t>Increased percentage of Hispanic and Asian students</a:t>
            </a:r>
          </a:p>
          <a:p>
            <a:pPr marL="347472" indent="-347472"/>
            <a:r>
              <a:rPr lang="en-US" sz="2400" dirty="0"/>
              <a:t>Increase is mostly due to students born to diverse families in the U.S. rather than due to immigration</a:t>
            </a:r>
          </a:p>
          <a:p>
            <a:pPr marL="347472" indent="-347472"/>
            <a:r>
              <a:rPr lang="en-US" sz="2400" dirty="0"/>
              <a:t>Only about 5% of U.S. schoolchildren are born outside of the U.S.</a:t>
            </a:r>
          </a:p>
          <a:p>
            <a:pPr marL="347472" indent="-347472"/>
            <a:r>
              <a:rPr lang="en-US" sz="2400" dirty="0"/>
              <a:t>About 9% of U.S. schoolchildren are English learners (ELs)</a:t>
            </a:r>
          </a:p>
        </p:txBody>
      </p:sp>
    </p:spTree>
    <p:extLst>
      <p:ext uri="{BB962C8B-B14F-4D97-AF65-F5344CB8AC3E}">
        <p14:creationId xmlns:p14="http://schemas.microsoft.com/office/powerpoint/2010/main" val="3968885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1.2 Students With Disabilities</a:t>
            </a:r>
          </a:p>
        </p:txBody>
      </p:sp>
      <p:sp>
        <p:nvSpPr>
          <p:cNvPr id="3" name="Content Placeholder 2"/>
          <p:cNvSpPr>
            <a:spLocks noGrp="1"/>
          </p:cNvSpPr>
          <p:nvPr>
            <p:ph idx="1"/>
          </p:nvPr>
        </p:nvSpPr>
        <p:spPr/>
        <p:txBody>
          <a:bodyPr/>
          <a:lstStyle/>
          <a:p>
            <a:pPr marL="347472" lvl="0" indent="-347472"/>
            <a:r>
              <a:rPr lang="en-US" sz="2400" dirty="0"/>
              <a:t>Students can qualify for special education services under the disability categories called out in the Individuals with Disabilities Education Act.</a:t>
            </a:r>
          </a:p>
          <a:p>
            <a:pPr marL="347472" lvl="0" indent="-347472"/>
            <a:r>
              <a:rPr lang="en-US" sz="2400" dirty="0"/>
              <a:t>Prevalence rates vary across disability categories and across the nation</a:t>
            </a:r>
            <a:r>
              <a:rPr lang="en-US" sz="2400" dirty="0" smtClean="0"/>
              <a:t>.</a:t>
            </a:r>
            <a:endParaRPr lang="en-US" sz="2400" dirty="0"/>
          </a:p>
        </p:txBody>
      </p:sp>
    </p:spTree>
    <p:extLst>
      <p:ext uri="{BB962C8B-B14F-4D97-AF65-F5344CB8AC3E}">
        <p14:creationId xmlns:p14="http://schemas.microsoft.com/office/powerpoint/2010/main" val="2864983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are students with disabilities? </a:t>
            </a:r>
          </a:p>
        </p:txBody>
      </p:sp>
      <p:sp>
        <p:nvSpPr>
          <p:cNvPr id="3" name="Content Placeholder 2"/>
          <p:cNvSpPr>
            <a:spLocks noGrp="1"/>
          </p:cNvSpPr>
          <p:nvPr>
            <p:ph idx="1"/>
          </p:nvPr>
        </p:nvSpPr>
        <p:spPr/>
        <p:txBody>
          <a:bodyPr/>
          <a:lstStyle/>
          <a:p>
            <a:pPr marL="347472" indent="-347472"/>
            <a:r>
              <a:rPr lang="en-US" sz="2400" dirty="0"/>
              <a:t>8% of school-age children receive special education services</a:t>
            </a:r>
          </a:p>
          <a:p>
            <a:pPr marL="347472" indent="-347472"/>
            <a:r>
              <a:rPr lang="en-US" sz="2400" dirty="0"/>
              <a:t>The Individuals with Disabilities Education Act (IDEA) guarantees students with disabilities public education that meets their needs</a:t>
            </a:r>
          </a:p>
          <a:p>
            <a:pPr marL="347472" indent="-347472"/>
            <a:r>
              <a:rPr lang="en-US" sz="2400" dirty="0"/>
              <a:t>IDEA describes 13 categories of disabilities under which a student may receive services</a:t>
            </a:r>
          </a:p>
          <a:p>
            <a:pPr marL="347472" indent="-347472"/>
            <a:r>
              <a:rPr lang="en-US" sz="2400" dirty="0"/>
              <a:t>Not all students with disabilities are eligible to receive special education services</a:t>
            </a:r>
          </a:p>
        </p:txBody>
      </p:sp>
    </p:spTree>
    <p:extLst>
      <p:ext uri="{BB962C8B-B14F-4D97-AF65-F5344CB8AC3E}">
        <p14:creationId xmlns:p14="http://schemas.microsoft.com/office/powerpoint/2010/main" val="2022794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common are disabilities among public schoolchildren? </a:t>
            </a:r>
          </a:p>
        </p:txBody>
      </p:sp>
      <p:sp>
        <p:nvSpPr>
          <p:cNvPr id="3" name="Content Placeholder 2"/>
          <p:cNvSpPr>
            <a:spLocks noGrp="1"/>
          </p:cNvSpPr>
          <p:nvPr>
            <p:ph idx="1"/>
          </p:nvPr>
        </p:nvSpPr>
        <p:spPr/>
        <p:txBody>
          <a:bodyPr/>
          <a:lstStyle/>
          <a:p>
            <a:pPr marL="347472" indent="-347472"/>
            <a:r>
              <a:rPr lang="en-US" sz="2400" dirty="0"/>
              <a:t>Annual data is collected from each state about students who receive special education services</a:t>
            </a:r>
          </a:p>
          <a:p>
            <a:pPr marL="347472" indent="-347472"/>
            <a:r>
              <a:rPr lang="en-US" sz="2400" dirty="0"/>
              <a:t>Changes in definitions, medical treatments, and interventions have resulted in changing prevalence rates among disability categories over time</a:t>
            </a:r>
          </a:p>
          <a:p>
            <a:pPr marL="347472" indent="-347472"/>
            <a:r>
              <a:rPr lang="en-US" sz="2400" dirty="0"/>
              <a:t>Large differences in prevalence rates exist between states due to procedural differences and definitions used</a:t>
            </a:r>
          </a:p>
          <a:p>
            <a:pPr marL="347472" indent="-347472"/>
            <a:r>
              <a:rPr lang="en-US" sz="2400" dirty="0"/>
              <a:t>National data can help identify over-representation from specific racial/ethnic groups and help reduce misidentification</a:t>
            </a:r>
          </a:p>
        </p:txBody>
      </p:sp>
    </p:spTree>
    <p:extLst>
      <p:ext uri="{BB962C8B-B14F-4D97-AF65-F5344CB8AC3E}">
        <p14:creationId xmlns:p14="http://schemas.microsoft.com/office/powerpoint/2010/main" val="1543428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 Students Who Are Gifted and Talented</a:t>
            </a:r>
          </a:p>
        </p:txBody>
      </p:sp>
      <p:sp>
        <p:nvSpPr>
          <p:cNvPr id="3" name="Content Placeholder 2"/>
          <p:cNvSpPr>
            <a:spLocks noGrp="1"/>
          </p:cNvSpPr>
          <p:nvPr>
            <p:ph idx="1"/>
          </p:nvPr>
        </p:nvSpPr>
        <p:spPr/>
        <p:txBody>
          <a:bodyPr/>
          <a:lstStyle/>
          <a:p>
            <a:pPr marL="329184" lvl="0" indent="-329184"/>
            <a:r>
              <a:rPr lang="en-US" sz="2400" dirty="0"/>
              <a:t>Services for gifted and talented students vary greatly across the country.</a:t>
            </a:r>
          </a:p>
          <a:p>
            <a:pPr marL="329184" lvl="0" indent="-329184"/>
            <a:r>
              <a:rPr lang="en-US" sz="2400" dirty="0"/>
              <a:t>Many groups of gifted and talented students are often overlooked</a:t>
            </a:r>
            <a:r>
              <a:rPr lang="en-US" sz="2400" dirty="0" smtClean="0"/>
              <a:t>.</a:t>
            </a:r>
            <a:endParaRPr lang="en-US" sz="2400" dirty="0"/>
          </a:p>
        </p:txBody>
      </p:sp>
    </p:spTree>
    <p:extLst>
      <p:ext uri="{BB962C8B-B14F-4D97-AF65-F5344CB8AC3E}">
        <p14:creationId xmlns:p14="http://schemas.microsoft.com/office/powerpoint/2010/main" val="3473141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are children with academic gifts and exceptional creative talents? </a:t>
            </a:r>
          </a:p>
        </p:txBody>
      </p:sp>
      <p:sp>
        <p:nvSpPr>
          <p:cNvPr id="3" name="Content Placeholder 2"/>
          <p:cNvSpPr>
            <a:spLocks noGrp="1"/>
          </p:cNvSpPr>
          <p:nvPr>
            <p:ph idx="1"/>
          </p:nvPr>
        </p:nvSpPr>
        <p:spPr/>
        <p:txBody>
          <a:bodyPr/>
          <a:lstStyle/>
          <a:p>
            <a:pPr marL="347472" indent="-347472"/>
            <a:r>
              <a:rPr lang="en-US" sz="2400" dirty="0"/>
              <a:t>No federal data is collected on gifted or talented students and states are not required to provide special services to these students</a:t>
            </a:r>
          </a:p>
          <a:p>
            <a:pPr marL="347472" indent="-347472"/>
            <a:r>
              <a:rPr lang="en-US" sz="2400" dirty="0"/>
              <a:t>An estimated 3% to 5% of students could be considered gifted due to high levels of intelligence, creativity, or extraordinary talents</a:t>
            </a:r>
          </a:p>
        </p:txBody>
      </p:sp>
    </p:spTree>
    <p:extLst>
      <p:ext uri="{BB962C8B-B14F-4D97-AF65-F5344CB8AC3E}">
        <p14:creationId xmlns:p14="http://schemas.microsoft.com/office/powerpoint/2010/main" val="23395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do many students who are gifted and talented need special attention? </a:t>
            </a:r>
          </a:p>
        </p:txBody>
      </p:sp>
      <p:sp>
        <p:nvSpPr>
          <p:cNvPr id="3" name="Content Placeholder 2"/>
          <p:cNvSpPr>
            <a:spLocks noGrp="1"/>
          </p:cNvSpPr>
          <p:nvPr>
            <p:ph idx="1"/>
          </p:nvPr>
        </p:nvSpPr>
        <p:spPr/>
        <p:txBody>
          <a:bodyPr/>
          <a:lstStyle/>
          <a:p>
            <a:pPr marL="347472" indent="-347472"/>
            <a:r>
              <a:rPr lang="en-US" sz="2400" dirty="0"/>
              <a:t>Gifted students often underperform in school, get bored with the general education curriculum, and many drop out</a:t>
            </a:r>
          </a:p>
          <a:p>
            <a:pPr marL="347472" indent="-347472"/>
            <a:r>
              <a:rPr lang="en-US" sz="2400" dirty="0"/>
              <a:t>The needs of gifted students are often ignored</a:t>
            </a:r>
          </a:p>
          <a:p>
            <a:pPr marL="347472" indent="-347472"/>
            <a:r>
              <a:rPr lang="en-US" sz="2400" dirty="0"/>
              <a:t>Twice exceptional students, gifted students with disabilities, are often not identified as being gifted</a:t>
            </a:r>
          </a:p>
        </p:txBody>
      </p:sp>
    </p:spTree>
    <p:extLst>
      <p:ext uri="{BB962C8B-B14F-4D97-AF65-F5344CB8AC3E}">
        <p14:creationId xmlns:p14="http://schemas.microsoft.com/office/powerpoint/2010/main" val="2178136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Disabilities and Social Justice</a:t>
            </a:r>
            <a:endParaRPr lang="en-US" dirty="0"/>
          </a:p>
        </p:txBody>
      </p:sp>
      <p:sp>
        <p:nvSpPr>
          <p:cNvPr id="3" name="Content Placeholder 2"/>
          <p:cNvSpPr>
            <a:spLocks noGrp="1"/>
          </p:cNvSpPr>
          <p:nvPr>
            <p:ph type="body" idx="1"/>
          </p:nvPr>
        </p:nvSpPr>
        <p:spPr>
          <a:xfrm>
            <a:off x="674687" y="2590800"/>
            <a:ext cx="7794627" cy="3124200"/>
          </a:xfrm>
        </p:spPr>
        <p:txBody>
          <a:bodyPr/>
          <a:lstStyle/>
          <a:p>
            <a:pPr>
              <a:spcBef>
                <a:spcPts val="2500"/>
              </a:spcBef>
            </a:pPr>
            <a:r>
              <a:rPr lang="en-US" sz="2200" dirty="0" smtClean="0">
                <a:solidFill>
                  <a:schemeClr val="tx1"/>
                </a:solidFill>
              </a:rPr>
              <a:t>Document instances of bias and discrimination experienced by people with disabilities and explain how rights to inclusive education and community presence were won. </a:t>
            </a:r>
            <a:endParaRPr lang="en-US" sz="2200" dirty="0">
              <a:solidFill>
                <a:schemeClr val="tx1"/>
              </a:solidFill>
            </a:endParaRPr>
          </a:p>
        </p:txBody>
      </p:sp>
    </p:spTree>
    <p:extLst>
      <p:ext uri="{BB962C8B-B14F-4D97-AF65-F5344CB8AC3E}">
        <p14:creationId xmlns:p14="http://schemas.microsoft.com/office/powerpoint/2010/main" val="29417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1.4 Issues of Social Justice</a:t>
            </a:r>
          </a:p>
        </p:txBody>
      </p:sp>
      <p:sp>
        <p:nvSpPr>
          <p:cNvPr id="3" name="Content Placeholder 2"/>
          <p:cNvSpPr>
            <a:spLocks noGrp="1"/>
          </p:cNvSpPr>
          <p:nvPr>
            <p:ph idx="1"/>
          </p:nvPr>
        </p:nvSpPr>
        <p:spPr/>
        <p:txBody>
          <a:bodyPr/>
          <a:lstStyle/>
          <a:p>
            <a:pPr marL="347472" lvl="0" indent="-347472"/>
            <a:r>
              <a:rPr lang="en-US" sz="2400" dirty="0"/>
              <a:t>Across time, and even today, there are many examples of how people with disabilities have been poorly treated and faced considerable bias and discrimination. </a:t>
            </a:r>
          </a:p>
          <a:p>
            <a:pPr marL="347472" lvl="0" indent="-347472"/>
            <a:r>
              <a:rPr lang="en-US" sz="2400" dirty="0"/>
              <a:t>Such biases and changing attitudes can be traced through film</a:t>
            </a:r>
            <a:r>
              <a:rPr lang="en-US" sz="2400" dirty="0" smtClean="0"/>
              <a:t>.</a:t>
            </a:r>
            <a:endParaRPr lang="en-US" sz="2400" dirty="0"/>
          </a:p>
        </p:txBody>
      </p:sp>
    </p:spTree>
    <p:extLst>
      <p:ext uri="{BB962C8B-B14F-4D97-AF65-F5344CB8AC3E}">
        <p14:creationId xmlns:p14="http://schemas.microsoft.com/office/powerpoint/2010/main" val="37693098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Have people with disabilities experienced unjust treatment across time? </a:t>
            </a:r>
          </a:p>
        </p:txBody>
      </p:sp>
      <p:sp>
        <p:nvSpPr>
          <p:cNvPr id="3" name="Content Placeholder 2"/>
          <p:cNvSpPr>
            <a:spLocks noGrp="1"/>
          </p:cNvSpPr>
          <p:nvPr>
            <p:ph idx="1"/>
          </p:nvPr>
        </p:nvSpPr>
        <p:spPr/>
        <p:txBody>
          <a:bodyPr/>
          <a:lstStyle/>
          <a:p>
            <a:pPr marL="347472" indent="-347472"/>
            <a:r>
              <a:rPr lang="en-US" sz="2400" dirty="0"/>
              <a:t>Throughout history people with disabilities have often been shunned, mistreated, or locked away</a:t>
            </a:r>
          </a:p>
          <a:p>
            <a:pPr marL="347472" indent="-347472"/>
            <a:r>
              <a:rPr lang="en-US" sz="2400" dirty="0"/>
              <a:t>In the recent past, people with disabilities were often placed in institutions where, hidden from public view, they were abused and neglected</a:t>
            </a:r>
          </a:p>
          <a:p>
            <a:pPr marL="347472" indent="-347472"/>
            <a:r>
              <a:rPr lang="en-US" sz="2400" dirty="0"/>
              <a:t>Only a few institutions remain in the U.S. but they are still prevalent in many other countries</a:t>
            </a:r>
          </a:p>
        </p:txBody>
      </p:sp>
    </p:spTree>
    <p:extLst>
      <p:ext uri="{BB962C8B-B14F-4D97-AF65-F5344CB8AC3E}">
        <p14:creationId xmlns:p14="http://schemas.microsoft.com/office/powerpoint/2010/main" val="271642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are society’s perceptions of disability reflected in film? </a:t>
            </a:r>
          </a:p>
        </p:txBody>
      </p:sp>
      <p:sp>
        <p:nvSpPr>
          <p:cNvPr id="3" name="Content Placeholder 2"/>
          <p:cNvSpPr>
            <a:spLocks noGrp="1"/>
          </p:cNvSpPr>
          <p:nvPr>
            <p:ph idx="1"/>
          </p:nvPr>
        </p:nvSpPr>
        <p:spPr/>
        <p:txBody>
          <a:bodyPr/>
          <a:lstStyle/>
          <a:p>
            <a:pPr marL="347472" indent="-347472"/>
            <a:r>
              <a:rPr lang="en-US" sz="2400" dirty="0"/>
              <a:t>Until recently, most films either did not depict people with disabilities or did so in a negative light</a:t>
            </a:r>
          </a:p>
          <a:p>
            <a:pPr marL="347472" indent="-347472"/>
            <a:r>
              <a:rPr lang="en-US" sz="2400" dirty="0"/>
              <a:t>Today most characters with disabilities are shown in a positive light, indicating that disabilities are more openly accepted</a:t>
            </a:r>
          </a:p>
          <a:p>
            <a:pPr marL="347472" indent="-347472"/>
            <a:r>
              <a:rPr lang="en-US" sz="2400" dirty="0"/>
              <a:t>There is increased portrayal of people with disabilities on camera, but characters with disabilities are often played by actors without disabilities</a:t>
            </a:r>
          </a:p>
        </p:txBody>
      </p:sp>
    </p:spTree>
    <p:extLst>
      <p:ext uri="{BB962C8B-B14F-4D97-AF65-F5344CB8AC3E}">
        <p14:creationId xmlns:p14="http://schemas.microsoft.com/office/powerpoint/2010/main" val="18374175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1.5 Disability as a Minority Group </a:t>
            </a:r>
          </a:p>
        </p:txBody>
      </p:sp>
      <p:sp>
        <p:nvSpPr>
          <p:cNvPr id="3" name="Content Placeholder 2"/>
          <p:cNvSpPr>
            <a:spLocks noGrp="1"/>
          </p:cNvSpPr>
          <p:nvPr>
            <p:ph idx="1"/>
          </p:nvPr>
        </p:nvSpPr>
        <p:spPr/>
        <p:txBody>
          <a:bodyPr/>
          <a:lstStyle/>
          <a:p>
            <a:pPr marL="347472" lvl="0" indent="-347472"/>
            <a:r>
              <a:rPr lang="en-US" sz="2400" dirty="0"/>
              <a:t>People with disabilities, like other historically under-represented groups, constitute a minority group.</a:t>
            </a:r>
          </a:p>
          <a:p>
            <a:pPr marL="347472" lvl="0" indent="-347472"/>
            <a:r>
              <a:rPr lang="en-US" sz="2400" dirty="0"/>
              <a:t>People with disabilities have become their own advocates to fight discrimination and unfair treatment.</a:t>
            </a:r>
          </a:p>
        </p:txBody>
      </p:sp>
    </p:spTree>
    <p:extLst>
      <p:ext uri="{BB962C8B-B14F-4D97-AF65-F5344CB8AC3E}">
        <p14:creationId xmlns:p14="http://schemas.microsoft.com/office/powerpoint/2010/main" val="2312042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similarities exist among people with disabilities and other minority groups? </a:t>
            </a:r>
          </a:p>
        </p:txBody>
      </p:sp>
      <p:sp>
        <p:nvSpPr>
          <p:cNvPr id="3" name="Content Placeholder 2"/>
          <p:cNvSpPr>
            <a:spLocks noGrp="1"/>
          </p:cNvSpPr>
          <p:nvPr>
            <p:ph idx="1"/>
          </p:nvPr>
        </p:nvSpPr>
        <p:spPr/>
        <p:txBody>
          <a:bodyPr/>
          <a:lstStyle/>
          <a:p>
            <a:pPr marL="347472" indent="-347472"/>
            <a:r>
              <a:rPr lang="en-US" sz="2400" dirty="0"/>
              <a:t>The civil rights movement resulted in legislation affirming that discrimination against people from minority groups was illegal</a:t>
            </a:r>
          </a:p>
          <a:p>
            <a:pPr marL="347472" indent="-347472"/>
            <a:r>
              <a:rPr lang="en-US" sz="2400" dirty="0"/>
              <a:t>People with disabilities, like other minority groups, have been excluded from fair treatment, participation, and a full community presence</a:t>
            </a:r>
          </a:p>
        </p:txBody>
      </p:sp>
    </p:spTree>
    <p:extLst>
      <p:ext uri="{BB962C8B-B14F-4D97-AF65-F5344CB8AC3E}">
        <p14:creationId xmlns:p14="http://schemas.microsoft.com/office/powerpoint/2010/main" val="1768722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have people with disabilities increased awareness of discrimination and bias? </a:t>
            </a:r>
          </a:p>
        </p:txBody>
      </p:sp>
      <p:sp>
        <p:nvSpPr>
          <p:cNvPr id="3" name="Content Placeholder 2"/>
          <p:cNvSpPr>
            <a:spLocks noGrp="1"/>
          </p:cNvSpPr>
          <p:nvPr>
            <p:ph idx="1"/>
          </p:nvPr>
        </p:nvSpPr>
        <p:spPr/>
        <p:txBody>
          <a:bodyPr/>
          <a:lstStyle/>
          <a:p>
            <a:pPr marL="347472" indent="-347472"/>
            <a:r>
              <a:rPr lang="en-US" sz="2400" dirty="0"/>
              <a:t>People with disabilities often have to fight for public awareness of inequality and abuse in order to initiate positive change</a:t>
            </a:r>
          </a:p>
          <a:p>
            <a:pPr marL="347472" indent="-347472"/>
            <a:r>
              <a:rPr lang="en-US" sz="2400" dirty="0"/>
              <a:t>Family members and friends of people with disabilities have advocated for social justice and equality</a:t>
            </a:r>
          </a:p>
          <a:p>
            <a:pPr marL="347472" indent="-347472"/>
            <a:r>
              <a:rPr lang="en-US" sz="2400" dirty="0"/>
              <a:t>Recently, people with disabilities have become increasingly more vocal in advocating for </a:t>
            </a:r>
            <a:r>
              <a:rPr lang="en-US" sz="2400" dirty="0" smtClean="0"/>
              <a:t>themselves</a:t>
            </a:r>
            <a:endParaRPr lang="en-US" sz="2400" dirty="0"/>
          </a:p>
        </p:txBody>
      </p:sp>
    </p:spTree>
    <p:extLst>
      <p:ext uri="{BB962C8B-B14F-4D97-AF65-F5344CB8AC3E}">
        <p14:creationId xmlns:p14="http://schemas.microsoft.com/office/powerpoint/2010/main" val="29440677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1.6 Participation in Education</a:t>
            </a:r>
          </a:p>
        </p:txBody>
      </p:sp>
      <p:sp>
        <p:nvSpPr>
          <p:cNvPr id="3" name="Content Placeholder 2"/>
          <p:cNvSpPr>
            <a:spLocks noGrp="1"/>
          </p:cNvSpPr>
          <p:nvPr>
            <p:ph idx="1"/>
          </p:nvPr>
        </p:nvSpPr>
        <p:spPr/>
        <p:txBody>
          <a:bodyPr/>
          <a:lstStyle/>
          <a:p>
            <a:pPr marL="347472" lvl="0" indent="-347472"/>
            <a:r>
              <a:rPr lang="en-US" sz="2400" dirty="0"/>
              <a:t>Data from the 1960s and 1970s demonstrated to the public and to policy makers that children and youth with disabilities were routinely denied an education.</a:t>
            </a:r>
          </a:p>
          <a:p>
            <a:pPr marL="347472" indent="-347472"/>
            <a:r>
              <a:rPr lang="en-US" sz="2400" dirty="0"/>
              <a:t>Across the past 30 years students with disabilities have been increasingly included in general education. </a:t>
            </a:r>
          </a:p>
        </p:txBody>
      </p:sp>
    </p:spTree>
    <p:extLst>
      <p:ext uri="{BB962C8B-B14F-4D97-AF65-F5344CB8AC3E}">
        <p14:creationId xmlns:p14="http://schemas.microsoft.com/office/powerpoint/2010/main" val="2737499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were children with disabilities educated differently than their peers? </a:t>
            </a:r>
          </a:p>
        </p:txBody>
      </p:sp>
      <p:sp>
        <p:nvSpPr>
          <p:cNvPr id="3" name="Content Placeholder 2"/>
          <p:cNvSpPr>
            <a:spLocks noGrp="1"/>
          </p:cNvSpPr>
          <p:nvPr>
            <p:ph idx="1"/>
          </p:nvPr>
        </p:nvSpPr>
        <p:spPr/>
        <p:txBody>
          <a:bodyPr/>
          <a:lstStyle/>
          <a:p>
            <a:pPr marL="347472" indent="-347472"/>
            <a:r>
              <a:rPr lang="en-US" sz="2400" dirty="0"/>
              <a:t>Up until the 1970s most school-age children with disabilities were denied access to free appropriate public education as well as related services (speech therapy, physical therapy, etc.)</a:t>
            </a:r>
          </a:p>
          <a:p>
            <a:pPr marL="347472" indent="-347472"/>
            <a:r>
              <a:rPr lang="en-US" sz="2400" dirty="0"/>
              <a:t>IDEA was passed in 1974 guaranteeing that children with disabilities received a free education that was appropriate to meet their educational </a:t>
            </a:r>
            <a:r>
              <a:rPr lang="en-US" sz="2400" dirty="0" smtClean="0"/>
              <a:t>needs</a:t>
            </a:r>
            <a:endParaRPr lang="en-US" sz="2400" dirty="0"/>
          </a:p>
        </p:txBody>
      </p:sp>
    </p:spTree>
    <p:extLst>
      <p:ext uri="{BB962C8B-B14F-4D97-AF65-F5344CB8AC3E}">
        <p14:creationId xmlns:p14="http://schemas.microsoft.com/office/powerpoint/2010/main" val="244048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it important where students with disabilities receive their education? </a:t>
            </a:r>
          </a:p>
        </p:txBody>
      </p:sp>
      <p:sp>
        <p:nvSpPr>
          <p:cNvPr id="3" name="Content Placeholder 2"/>
          <p:cNvSpPr>
            <a:spLocks noGrp="1"/>
          </p:cNvSpPr>
          <p:nvPr>
            <p:ph idx="1"/>
          </p:nvPr>
        </p:nvSpPr>
        <p:spPr/>
        <p:txBody>
          <a:bodyPr/>
          <a:lstStyle/>
          <a:p>
            <a:pPr marL="347472" indent="-347472"/>
            <a:r>
              <a:rPr lang="en-US" sz="2400" dirty="0"/>
              <a:t>In the 1970s and 1980s students with disabilities were provided public education to meet their needs, most often in separate schools with specialized equipment, specially prepared teachers, and related service providers</a:t>
            </a:r>
          </a:p>
          <a:p>
            <a:pPr marL="347472" indent="-347472"/>
            <a:r>
              <a:rPr lang="en-US" sz="2400" dirty="0"/>
              <a:t>Recent focus on educating students with disabilities in the same schools and classrooms as their peers while still providing special education services</a:t>
            </a:r>
          </a:p>
        </p:txBody>
      </p:sp>
    </p:spTree>
    <p:extLst>
      <p:ext uri="{BB962C8B-B14F-4D97-AF65-F5344CB8AC3E}">
        <p14:creationId xmlns:p14="http://schemas.microsoft.com/office/powerpoint/2010/main" val="545639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Making a Difference</a:t>
            </a:r>
            <a:endParaRPr lang="en-US" dirty="0"/>
          </a:p>
        </p:txBody>
      </p:sp>
      <p:sp>
        <p:nvSpPr>
          <p:cNvPr id="3" name="Content Placeholder 2"/>
          <p:cNvSpPr>
            <a:spLocks noGrp="1"/>
          </p:cNvSpPr>
          <p:nvPr>
            <p:ph type="body" idx="1"/>
          </p:nvPr>
        </p:nvSpPr>
        <p:spPr>
          <a:xfrm>
            <a:off x="674687" y="2514600"/>
            <a:ext cx="7794627" cy="3200400"/>
          </a:xfrm>
        </p:spPr>
        <p:txBody>
          <a:bodyPr/>
          <a:lstStyle/>
          <a:p>
            <a:pPr>
              <a:spcBef>
                <a:spcPts val="2500"/>
              </a:spcBef>
            </a:pPr>
            <a:r>
              <a:rPr lang="en-US" sz="2200" dirty="0" smtClean="0">
                <a:solidFill>
                  <a:schemeClr val="tx1"/>
                </a:solidFill>
              </a:rPr>
              <a:t>Explain what people first language is and why using it is important to people with disabilities. </a:t>
            </a:r>
            <a:endParaRPr lang="en-US" sz="2200" dirty="0">
              <a:solidFill>
                <a:schemeClr val="tx1"/>
              </a:solidFill>
            </a:endParaRPr>
          </a:p>
        </p:txBody>
      </p:sp>
    </p:spTree>
    <p:extLst>
      <p:ext uri="{BB962C8B-B14F-4D97-AF65-F5344CB8AC3E}">
        <p14:creationId xmlns:p14="http://schemas.microsoft.com/office/powerpoint/2010/main" val="34565237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1.7 Perceptions Matter</a:t>
            </a:r>
          </a:p>
        </p:txBody>
      </p:sp>
      <p:sp>
        <p:nvSpPr>
          <p:cNvPr id="3" name="Content Placeholder 2"/>
          <p:cNvSpPr>
            <a:spLocks noGrp="1"/>
          </p:cNvSpPr>
          <p:nvPr>
            <p:ph idx="1"/>
          </p:nvPr>
        </p:nvSpPr>
        <p:spPr/>
        <p:txBody>
          <a:bodyPr/>
          <a:lstStyle/>
          <a:p>
            <a:pPr marL="347472" lvl="0" indent="-347472"/>
            <a:r>
              <a:rPr lang="en-US" sz="2400" dirty="0"/>
              <a:t>Perceptions and attitudes influence how individuals and society respond to disabilities and abilities.</a:t>
            </a:r>
          </a:p>
          <a:p>
            <a:pPr marL="347472" lvl="0" indent="-347472"/>
            <a:r>
              <a:rPr lang="en-US" sz="2400" dirty="0"/>
              <a:t>Three perspectives—deficit, cultural, and sociological—can be used to think about disabilities.</a:t>
            </a:r>
          </a:p>
        </p:txBody>
      </p:sp>
    </p:spTree>
    <p:extLst>
      <p:ext uri="{BB962C8B-B14F-4D97-AF65-F5344CB8AC3E}">
        <p14:creationId xmlns:p14="http://schemas.microsoft.com/office/powerpoint/2010/main" val="30158173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perceptions and attitudes impact people with disabilities? </a:t>
            </a:r>
          </a:p>
        </p:txBody>
      </p:sp>
      <p:sp>
        <p:nvSpPr>
          <p:cNvPr id="3" name="Content Placeholder 2"/>
          <p:cNvSpPr>
            <a:spLocks noGrp="1"/>
          </p:cNvSpPr>
          <p:nvPr>
            <p:ph idx="1"/>
          </p:nvPr>
        </p:nvSpPr>
        <p:spPr/>
        <p:txBody>
          <a:bodyPr/>
          <a:lstStyle/>
          <a:p>
            <a:pPr marL="347472" indent="-347472"/>
            <a:r>
              <a:rPr lang="en-US" sz="2400" dirty="0"/>
              <a:t>The way society treats people can either create barriers that restrict their abilities to achieve or provide opportunities and supports that allow them to flourish</a:t>
            </a:r>
          </a:p>
        </p:txBody>
      </p:sp>
    </p:spTree>
    <p:extLst>
      <p:ext uri="{BB962C8B-B14F-4D97-AF65-F5344CB8AC3E}">
        <p14:creationId xmlns:p14="http://schemas.microsoft.com/office/powerpoint/2010/main" val="19693054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some of the differing perspectives on disability? </a:t>
            </a:r>
          </a:p>
        </p:txBody>
      </p:sp>
      <p:sp>
        <p:nvSpPr>
          <p:cNvPr id="3" name="Content Placeholder 2"/>
          <p:cNvSpPr>
            <a:spLocks noGrp="1"/>
          </p:cNvSpPr>
          <p:nvPr>
            <p:ph idx="1"/>
          </p:nvPr>
        </p:nvSpPr>
        <p:spPr/>
        <p:txBody>
          <a:bodyPr/>
          <a:lstStyle/>
          <a:p>
            <a:pPr marL="347472" indent="-347472"/>
            <a:r>
              <a:rPr lang="en-US" sz="2400" dirty="0"/>
              <a:t>The deficit perspective</a:t>
            </a:r>
          </a:p>
          <a:p>
            <a:pPr marL="731520" lvl="1" indent="-347472"/>
            <a:r>
              <a:rPr lang="en-US" sz="2400" dirty="0"/>
              <a:t>The idea that most people fall in the middle of a bell-shaped curve with some being above average and some being below average</a:t>
            </a:r>
          </a:p>
          <a:p>
            <a:pPr marL="347472" indent="-347472"/>
            <a:r>
              <a:rPr lang="en-US" sz="2400" dirty="0"/>
              <a:t>The cultural perspective</a:t>
            </a:r>
          </a:p>
          <a:p>
            <a:pPr marL="731520" lvl="1" indent="-347472"/>
            <a:r>
              <a:rPr lang="en-US" sz="2400" dirty="0"/>
              <a:t>The idea that different cultures hold different beliefs about disabilities</a:t>
            </a:r>
          </a:p>
          <a:p>
            <a:pPr marL="347472" indent="-347472"/>
            <a:r>
              <a:rPr lang="en-US" sz="2400" dirty="0"/>
              <a:t>The sociological perspective</a:t>
            </a:r>
          </a:p>
          <a:p>
            <a:pPr marL="731520" lvl="1" indent="-347472"/>
            <a:r>
              <a:rPr lang="en-US" sz="2400" dirty="0"/>
              <a:t>The idea that disability results from society’s need to stratify individuals and the way that society treats individuals handicaps groups of people</a:t>
            </a:r>
          </a:p>
        </p:txBody>
      </p:sp>
    </p:spTree>
    <p:extLst>
      <p:ext uri="{BB962C8B-B14F-4D97-AF65-F5344CB8AC3E}">
        <p14:creationId xmlns:p14="http://schemas.microsoft.com/office/powerpoint/2010/main" val="13046681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1.8 Words Matter</a:t>
            </a:r>
          </a:p>
        </p:txBody>
      </p:sp>
      <p:sp>
        <p:nvSpPr>
          <p:cNvPr id="3" name="Content Placeholder 2"/>
          <p:cNvSpPr>
            <a:spLocks noGrp="1"/>
          </p:cNvSpPr>
          <p:nvPr>
            <p:ph idx="1"/>
          </p:nvPr>
        </p:nvSpPr>
        <p:spPr/>
        <p:txBody>
          <a:bodyPr/>
          <a:lstStyle/>
          <a:p>
            <a:pPr marL="347472" lvl="0" indent="-347472"/>
            <a:r>
              <a:rPr lang="en-US" sz="2400" dirty="0"/>
              <a:t>The words we use to communicate attitudes and perceptions are important. </a:t>
            </a:r>
          </a:p>
          <a:p>
            <a:pPr marL="347472" lvl="0" indent="-347472"/>
            <a:r>
              <a:rPr lang="en-US" sz="2400" dirty="0"/>
              <a:t>Most people with disabilities prefer that the words used do not have their disability define who they are, but rather a condition or situation, like using a wheelchair, they have.</a:t>
            </a:r>
          </a:p>
        </p:txBody>
      </p:sp>
    </p:spTree>
    <p:extLst>
      <p:ext uri="{BB962C8B-B14F-4D97-AF65-F5344CB8AC3E}">
        <p14:creationId xmlns:p14="http://schemas.microsoft.com/office/powerpoint/2010/main" val="5394188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should we carefully select our words that refer to other people? </a:t>
            </a:r>
          </a:p>
        </p:txBody>
      </p:sp>
      <p:sp>
        <p:nvSpPr>
          <p:cNvPr id="3" name="Content Placeholder 2"/>
          <p:cNvSpPr>
            <a:spLocks noGrp="1"/>
          </p:cNvSpPr>
          <p:nvPr>
            <p:ph idx="1"/>
          </p:nvPr>
        </p:nvSpPr>
        <p:spPr/>
        <p:txBody>
          <a:bodyPr/>
          <a:lstStyle/>
          <a:p>
            <a:pPr marL="347472" indent="-347472"/>
            <a:r>
              <a:rPr lang="en-US" sz="2400" dirty="0"/>
              <a:t>The words people use reveal underlying biases, attitudes, and perceptions </a:t>
            </a:r>
          </a:p>
          <a:p>
            <a:pPr marL="347472" indent="-347472"/>
            <a:r>
              <a:rPr lang="en-US" sz="2400" dirty="0"/>
              <a:t>Careless language can be offensive, disrespectful, and demeaning</a:t>
            </a:r>
          </a:p>
          <a:p>
            <a:pPr marL="347472" indent="-347472"/>
            <a:r>
              <a:rPr lang="en-US" sz="2400" dirty="0"/>
              <a:t>Acceptable language changes over time</a:t>
            </a:r>
          </a:p>
          <a:p>
            <a:pPr marL="347472" indent="-347472"/>
            <a:r>
              <a:rPr lang="en-US" sz="2400" dirty="0"/>
              <a:t>“Rosa’s Law” is a federal law that replaced the term “mental retardation” with “intellectual disabilities”</a:t>
            </a:r>
          </a:p>
        </p:txBody>
      </p:sp>
    </p:spTree>
    <p:extLst>
      <p:ext uri="{BB962C8B-B14F-4D97-AF65-F5344CB8AC3E}">
        <p14:creationId xmlns:p14="http://schemas.microsoft.com/office/powerpoint/2010/main" val="23232970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language should we use when referring to people with disabilities?</a:t>
            </a:r>
          </a:p>
        </p:txBody>
      </p:sp>
      <p:sp>
        <p:nvSpPr>
          <p:cNvPr id="3" name="Content Placeholder 2"/>
          <p:cNvSpPr>
            <a:spLocks noGrp="1"/>
          </p:cNvSpPr>
          <p:nvPr>
            <p:ph idx="1"/>
          </p:nvPr>
        </p:nvSpPr>
        <p:spPr/>
        <p:txBody>
          <a:bodyPr/>
          <a:lstStyle/>
          <a:p>
            <a:pPr marL="347472" indent="-347472"/>
            <a:r>
              <a:rPr lang="en-US" sz="2400" dirty="0"/>
              <a:t>“People first language” refers to which words are used and the order in which they are used</a:t>
            </a:r>
          </a:p>
          <a:p>
            <a:pPr lvl="1"/>
            <a:r>
              <a:rPr lang="en-US" sz="2400" dirty="0"/>
              <a:t>Use socially acceptable language</a:t>
            </a:r>
          </a:p>
          <a:p>
            <a:pPr lvl="1"/>
            <a:r>
              <a:rPr lang="en-US" sz="2400" dirty="0"/>
              <a:t>Mention the person first and the disability second</a:t>
            </a:r>
          </a:p>
          <a:p>
            <a:pPr marL="347472" indent="-347472"/>
            <a:r>
              <a:rPr lang="en-US" sz="2400" dirty="0"/>
              <a:t>Some exceptions apply</a:t>
            </a:r>
          </a:p>
          <a:p>
            <a:pPr lvl="1"/>
            <a:r>
              <a:rPr lang="en-US" sz="2400" dirty="0"/>
              <a:t>Members of the Deaf community prefer to capitalize Deaf and use the term first</a:t>
            </a:r>
          </a:p>
          <a:p>
            <a:pPr lvl="1"/>
            <a:r>
              <a:rPr lang="en-US" sz="2400" dirty="0"/>
              <a:t>Some people with autism prefer that the disability come first</a:t>
            </a:r>
          </a:p>
          <a:p>
            <a:pPr lvl="1"/>
            <a:r>
              <a:rPr lang="en-US" sz="2400" dirty="0"/>
              <a:t>Some people who are blind prefer that the disability come first</a:t>
            </a:r>
          </a:p>
        </p:txBody>
      </p:sp>
    </p:spTree>
    <p:extLst>
      <p:ext uri="{BB962C8B-B14F-4D97-AF65-F5344CB8AC3E}">
        <p14:creationId xmlns:p14="http://schemas.microsoft.com/office/powerpoint/2010/main" val="19086236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The Changing Landscape</a:t>
            </a:r>
            <a:endParaRPr lang="en-US" dirty="0"/>
          </a:p>
        </p:txBody>
      </p:sp>
      <p:sp>
        <p:nvSpPr>
          <p:cNvPr id="3" name="Content Placeholder 2"/>
          <p:cNvSpPr>
            <a:spLocks noGrp="1"/>
          </p:cNvSpPr>
          <p:nvPr>
            <p:ph type="body" idx="1"/>
          </p:nvPr>
        </p:nvSpPr>
        <p:spPr>
          <a:xfrm>
            <a:off x="674687" y="2438400"/>
            <a:ext cx="7794627" cy="3276600"/>
          </a:xfrm>
        </p:spPr>
        <p:txBody>
          <a:bodyPr/>
          <a:lstStyle/>
          <a:p>
            <a:pPr>
              <a:spcBef>
                <a:spcPts val="2500"/>
              </a:spcBef>
            </a:pPr>
            <a:r>
              <a:rPr lang="en-US" sz="2200" dirty="0" smtClean="0">
                <a:solidFill>
                  <a:schemeClr val="tx1"/>
                </a:solidFill>
              </a:rPr>
              <a:t>Using three dimensions – academic, post-secondary education, and community presence – describe progress made and discuss goals that still must be achieved. </a:t>
            </a:r>
            <a:endParaRPr lang="en-US" sz="2200" dirty="0">
              <a:solidFill>
                <a:schemeClr val="tx1"/>
              </a:solidFill>
            </a:endParaRPr>
          </a:p>
        </p:txBody>
      </p:sp>
    </p:spTree>
    <p:extLst>
      <p:ext uri="{BB962C8B-B14F-4D97-AF65-F5344CB8AC3E}">
        <p14:creationId xmlns:p14="http://schemas.microsoft.com/office/powerpoint/2010/main" val="39469242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 Academic Outcomes</a:t>
            </a:r>
          </a:p>
        </p:txBody>
      </p:sp>
      <p:sp>
        <p:nvSpPr>
          <p:cNvPr id="3" name="Content Placeholder 2"/>
          <p:cNvSpPr>
            <a:spLocks noGrp="1"/>
          </p:cNvSpPr>
          <p:nvPr>
            <p:ph idx="1"/>
          </p:nvPr>
        </p:nvSpPr>
        <p:spPr/>
        <p:txBody>
          <a:bodyPr/>
          <a:lstStyle/>
          <a:p>
            <a:pPr marL="347472" lvl="0" indent="-347472"/>
            <a:r>
              <a:rPr lang="en-US" sz="2400" dirty="0"/>
              <a:t>More students with disabilities are benefiting from an inclusive education in elementary and secondary schools  and becoming more college- and career ready for adult life.</a:t>
            </a:r>
          </a:p>
          <a:p>
            <a:pPr marL="347472" lvl="0" indent="-347472"/>
            <a:r>
              <a:rPr lang="en-US" sz="2400" dirty="0"/>
              <a:t>Challenges with academic achievement and access to post-secondary education still exist, however, and must be overcome</a:t>
            </a:r>
            <a:r>
              <a:rPr lang="en-US" sz="2400" dirty="0" smtClean="0"/>
              <a:t>.</a:t>
            </a:r>
            <a:endParaRPr lang="en-US" sz="2400" dirty="0"/>
          </a:p>
        </p:txBody>
      </p:sp>
    </p:spTree>
    <p:extLst>
      <p:ext uri="{BB962C8B-B14F-4D97-AF65-F5344CB8AC3E}">
        <p14:creationId xmlns:p14="http://schemas.microsoft.com/office/powerpoint/2010/main" val="30313611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the education of students with disabilities look like today? </a:t>
            </a:r>
          </a:p>
        </p:txBody>
      </p:sp>
      <p:sp>
        <p:nvSpPr>
          <p:cNvPr id="3" name="Content Placeholder 2"/>
          <p:cNvSpPr>
            <a:spLocks noGrp="1"/>
          </p:cNvSpPr>
          <p:nvPr>
            <p:ph idx="1"/>
          </p:nvPr>
        </p:nvSpPr>
        <p:spPr/>
        <p:txBody>
          <a:bodyPr/>
          <a:lstStyle/>
          <a:p>
            <a:pPr marL="347472" indent="-347472"/>
            <a:r>
              <a:rPr lang="en-US" sz="2400" dirty="0"/>
              <a:t>More students with disabilities are successful in school and are career- or college-ready for many reasons</a:t>
            </a:r>
          </a:p>
          <a:p>
            <a:pPr marL="731520" lvl="1" indent="-347472"/>
            <a:r>
              <a:rPr lang="en-US" sz="2400" dirty="0"/>
              <a:t>Positive perspectives on disabilities </a:t>
            </a:r>
          </a:p>
          <a:p>
            <a:pPr marL="731520" lvl="1" indent="-347472"/>
            <a:r>
              <a:rPr lang="en-US" sz="2400" dirty="0"/>
              <a:t>Inclusive education</a:t>
            </a:r>
          </a:p>
          <a:p>
            <a:pPr marL="731520" lvl="1" indent="-347472"/>
            <a:r>
              <a:rPr lang="en-US" sz="2400" dirty="0"/>
              <a:t>Highly qualified teachers</a:t>
            </a:r>
          </a:p>
          <a:p>
            <a:pPr marL="731520" lvl="1" indent="-347472"/>
            <a:r>
              <a:rPr lang="en-US" sz="2400" dirty="0"/>
              <a:t>Evidence-based instructional practices</a:t>
            </a:r>
          </a:p>
          <a:p>
            <a:pPr marL="731520" lvl="1" indent="-347472"/>
            <a:r>
              <a:rPr lang="en-US" sz="2400" dirty="0"/>
              <a:t>Accommodations </a:t>
            </a:r>
          </a:p>
          <a:p>
            <a:pPr marL="347472" indent="-347472"/>
            <a:r>
              <a:rPr lang="en-US" sz="2400" dirty="0"/>
              <a:t>Fewer students with disabilities drop out of </a:t>
            </a:r>
            <a:r>
              <a:rPr lang="en-US" sz="2400" dirty="0" smtClean="0"/>
              <a:t>school</a:t>
            </a:r>
            <a:endParaRPr lang="en-US" sz="2400" dirty="0"/>
          </a:p>
        </p:txBody>
      </p:sp>
    </p:spTree>
    <p:extLst>
      <p:ext uri="{BB962C8B-B14F-4D97-AF65-F5344CB8AC3E}">
        <p14:creationId xmlns:p14="http://schemas.microsoft.com/office/powerpoint/2010/main" val="11816277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we improve on these accomplishments? </a:t>
            </a:r>
          </a:p>
        </p:txBody>
      </p:sp>
      <p:sp>
        <p:nvSpPr>
          <p:cNvPr id="3" name="Content Placeholder 2"/>
          <p:cNvSpPr>
            <a:spLocks noGrp="1"/>
          </p:cNvSpPr>
          <p:nvPr>
            <p:ph idx="1"/>
          </p:nvPr>
        </p:nvSpPr>
        <p:spPr/>
        <p:txBody>
          <a:bodyPr/>
          <a:lstStyle/>
          <a:p>
            <a:pPr marL="347472" indent="-347472"/>
            <a:r>
              <a:rPr lang="en-US" sz="2400" dirty="0"/>
              <a:t>Students with disabilities are still twice as likely to drop out as their peers without disabilities</a:t>
            </a:r>
          </a:p>
          <a:p>
            <a:pPr marL="347472" indent="-347472"/>
            <a:r>
              <a:rPr lang="en-US" sz="2400" dirty="0"/>
              <a:t>Students without disabilities substantially outperform students with disabilities</a:t>
            </a:r>
          </a:p>
          <a:p>
            <a:pPr marL="347472" indent="-347472"/>
            <a:r>
              <a:rPr lang="en-US" sz="2400" dirty="0"/>
              <a:t>Experts believe that 80% of students with disabilities are capable of attaining grade-level proficiency even though currently only a small percentage of these students are grade-level proficient</a:t>
            </a:r>
          </a:p>
        </p:txBody>
      </p:sp>
    </p:spTree>
    <p:extLst>
      <p:ext uri="{BB962C8B-B14F-4D97-AF65-F5344CB8AC3E}">
        <p14:creationId xmlns:p14="http://schemas.microsoft.com/office/powerpoint/2010/main" val="19348596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 Post-Secondary Accomplishments</a:t>
            </a:r>
          </a:p>
        </p:txBody>
      </p:sp>
      <p:sp>
        <p:nvSpPr>
          <p:cNvPr id="3" name="Content Placeholder 2"/>
          <p:cNvSpPr>
            <a:spLocks noGrp="1"/>
          </p:cNvSpPr>
          <p:nvPr>
            <p:ph idx="1"/>
          </p:nvPr>
        </p:nvSpPr>
        <p:spPr/>
        <p:txBody>
          <a:bodyPr/>
          <a:lstStyle/>
          <a:p>
            <a:pPr marL="347472" lvl="0" indent="-347472"/>
            <a:r>
              <a:rPr lang="en-US" sz="2400" dirty="0"/>
              <a:t>Trends are positive: more individuals with disabilities are attending post-secondary schools, including community colleges and four-year colleges and universities.</a:t>
            </a:r>
          </a:p>
          <a:p>
            <a:pPr marL="347472" lvl="0" indent="-347472"/>
            <a:r>
              <a:rPr lang="en-US" sz="2400" dirty="0"/>
              <a:t>Transition planning during high school and supports at post-secondary schools are helping individuals with disabilities achieve their dreams of a college education</a:t>
            </a:r>
            <a:r>
              <a:rPr lang="en-US" sz="2400" dirty="0" smtClean="0"/>
              <a:t>.</a:t>
            </a:r>
            <a:endParaRPr lang="en-US" sz="2400" dirty="0"/>
          </a:p>
        </p:txBody>
      </p:sp>
    </p:spTree>
    <p:extLst>
      <p:ext uri="{BB962C8B-B14F-4D97-AF65-F5344CB8AC3E}">
        <p14:creationId xmlns:p14="http://schemas.microsoft.com/office/powerpoint/2010/main" val="30593963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Are more individuals with disabilities pursuing post-secondary education? </a:t>
            </a:r>
          </a:p>
        </p:txBody>
      </p:sp>
      <p:sp>
        <p:nvSpPr>
          <p:cNvPr id="3" name="Content Placeholder 2"/>
          <p:cNvSpPr>
            <a:spLocks noGrp="1"/>
          </p:cNvSpPr>
          <p:nvPr>
            <p:ph idx="1"/>
          </p:nvPr>
        </p:nvSpPr>
        <p:spPr/>
        <p:txBody>
          <a:bodyPr/>
          <a:lstStyle/>
          <a:p>
            <a:pPr marL="347472" indent="-347472"/>
            <a:r>
              <a:rPr lang="en-US" sz="2400" dirty="0"/>
              <a:t>Almost 11% of all undergraduates have a disability</a:t>
            </a:r>
          </a:p>
          <a:p>
            <a:pPr marL="347472" indent="-347472"/>
            <a:r>
              <a:rPr lang="en-US" sz="2400" dirty="0"/>
              <a:t>About half of all students with disabilities attend at least a two-year college</a:t>
            </a:r>
          </a:p>
          <a:p>
            <a:pPr marL="347472" indent="-347472"/>
            <a:r>
              <a:rPr lang="en-US" sz="2400" dirty="0"/>
              <a:t>Almost 6% of all doctoral degrees in 2013 were earned by people with disabilities</a:t>
            </a:r>
          </a:p>
          <a:p>
            <a:pPr marL="347472" indent="-347472"/>
            <a:r>
              <a:rPr lang="en-US" sz="2400" dirty="0"/>
              <a:t>The percentage of people with disabilities who attend higher education and earn degrees continues to increase over </a:t>
            </a:r>
            <a:r>
              <a:rPr lang="en-US" sz="2400" dirty="0" smtClean="0"/>
              <a:t>time</a:t>
            </a:r>
            <a:endParaRPr lang="en-US" sz="2400" dirty="0"/>
          </a:p>
        </p:txBody>
      </p:sp>
    </p:spTree>
    <p:extLst>
      <p:ext uri="{BB962C8B-B14F-4D97-AF65-F5344CB8AC3E}">
        <p14:creationId xmlns:p14="http://schemas.microsoft.com/office/powerpoint/2010/main" val="6355157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some of the supports that have made this success possible? </a:t>
            </a:r>
          </a:p>
        </p:txBody>
      </p:sp>
      <p:sp>
        <p:nvSpPr>
          <p:cNvPr id="3" name="Content Placeholder 2"/>
          <p:cNvSpPr>
            <a:spLocks noGrp="1"/>
          </p:cNvSpPr>
          <p:nvPr>
            <p:ph idx="1"/>
          </p:nvPr>
        </p:nvSpPr>
        <p:spPr/>
        <p:txBody>
          <a:bodyPr/>
          <a:lstStyle/>
          <a:p>
            <a:pPr marL="347472" indent="-347472"/>
            <a:r>
              <a:rPr lang="en-US" sz="2400" dirty="0"/>
              <a:t>Greater success in high school</a:t>
            </a:r>
          </a:p>
          <a:p>
            <a:pPr marL="347472" indent="-347472"/>
            <a:r>
              <a:rPr lang="en-US" sz="2400" dirty="0"/>
              <a:t>Transition planning services offered in high school</a:t>
            </a:r>
          </a:p>
          <a:p>
            <a:pPr marL="347472" indent="-347472"/>
            <a:r>
              <a:rPr lang="en-US" sz="2400" dirty="0"/>
              <a:t>More accommodations and supports available in post-secondary settings</a:t>
            </a:r>
          </a:p>
          <a:p>
            <a:pPr marL="347472" indent="-347472"/>
            <a:r>
              <a:rPr lang="en-US" sz="2400" dirty="0"/>
              <a:t>Special programs offered by universities for students with disabilities</a:t>
            </a:r>
          </a:p>
        </p:txBody>
      </p:sp>
    </p:spTree>
    <p:extLst>
      <p:ext uri="{BB962C8B-B14F-4D97-AF65-F5344CB8AC3E}">
        <p14:creationId xmlns:p14="http://schemas.microsoft.com/office/powerpoint/2010/main" val="15346936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1.11 Community Presence</a:t>
            </a:r>
          </a:p>
        </p:txBody>
      </p:sp>
      <p:sp>
        <p:nvSpPr>
          <p:cNvPr id="3" name="Content Placeholder 2"/>
          <p:cNvSpPr>
            <a:spLocks noGrp="1"/>
          </p:cNvSpPr>
          <p:nvPr>
            <p:ph idx="1"/>
          </p:nvPr>
        </p:nvSpPr>
        <p:spPr/>
        <p:txBody>
          <a:bodyPr/>
          <a:lstStyle/>
          <a:p>
            <a:pPr marL="347472" lvl="0" indent="-347472"/>
            <a:r>
              <a:rPr lang="en-US" sz="2400" dirty="0"/>
              <a:t>Compared to the past, people with disabilities are assuming a community presence, living independently, and securing competitive employment.</a:t>
            </a:r>
          </a:p>
          <a:p>
            <a:pPr marL="347472" lvl="0" indent="-347472"/>
            <a:r>
              <a:rPr lang="en-US" sz="2400" dirty="0"/>
              <a:t>Welcoming attitudes, the ADA law, and removal of physical and social barriers have contributed to this progress</a:t>
            </a:r>
            <a:r>
              <a:rPr lang="en-US" sz="2400" dirty="0" smtClean="0"/>
              <a:t>.</a:t>
            </a:r>
            <a:endParaRPr lang="en-US" sz="2400" dirty="0"/>
          </a:p>
        </p:txBody>
      </p:sp>
    </p:spTree>
    <p:extLst>
      <p:ext uri="{BB962C8B-B14F-4D97-AF65-F5344CB8AC3E}">
        <p14:creationId xmlns:p14="http://schemas.microsoft.com/office/powerpoint/2010/main" val="34504075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1461028"/>
          </a:xfrm>
        </p:spPr>
        <p:txBody>
          <a:bodyPr/>
          <a:lstStyle/>
          <a:p>
            <a:r>
              <a:rPr lang="en-US" dirty="0"/>
              <a:t>What progress has been made to integrate people with disabilities into society/daily life? </a:t>
            </a:r>
          </a:p>
        </p:txBody>
      </p:sp>
      <p:sp>
        <p:nvSpPr>
          <p:cNvPr id="3" name="Content Placeholder 2"/>
          <p:cNvSpPr>
            <a:spLocks noGrp="1"/>
          </p:cNvSpPr>
          <p:nvPr>
            <p:ph idx="1"/>
          </p:nvPr>
        </p:nvSpPr>
        <p:spPr>
          <a:xfrm>
            <a:off x="457200" y="1828800"/>
            <a:ext cx="8229600" cy="4297363"/>
          </a:xfrm>
        </p:spPr>
        <p:txBody>
          <a:bodyPr/>
          <a:lstStyle/>
          <a:p>
            <a:pPr marL="347472" indent="-347472"/>
            <a:r>
              <a:rPr lang="en-US" sz="2400" dirty="0"/>
              <a:t>More people with disabilities are securing competitive employment, living independently, and enjoying the benefits of community activities</a:t>
            </a:r>
          </a:p>
          <a:p>
            <a:pPr marL="347472" indent="-347472"/>
            <a:r>
              <a:rPr lang="en-US" sz="2400" dirty="0"/>
              <a:t>61% are competitively employed</a:t>
            </a:r>
          </a:p>
          <a:p>
            <a:pPr marL="347472" indent="-347472"/>
            <a:r>
              <a:rPr lang="en-US" sz="2400" dirty="0"/>
              <a:t>36% are living independently</a:t>
            </a:r>
          </a:p>
          <a:p>
            <a:pPr marL="347472" indent="-347472"/>
            <a:r>
              <a:rPr lang="en-US" sz="2400" dirty="0"/>
              <a:t>Americans with Disabilities Act (ADA) guarantees full access to daily life for people with disabilities</a:t>
            </a:r>
          </a:p>
          <a:p>
            <a:pPr marL="731520" lvl="1" indent="-347472"/>
            <a:r>
              <a:rPr lang="en-US" sz="2400" dirty="0"/>
              <a:t>Accessibility requirements for public buildings</a:t>
            </a:r>
          </a:p>
        </p:txBody>
      </p:sp>
    </p:spTree>
    <p:extLst>
      <p:ext uri="{BB962C8B-B14F-4D97-AF65-F5344CB8AC3E}">
        <p14:creationId xmlns:p14="http://schemas.microsoft.com/office/powerpoint/2010/main" val="4527343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1537228"/>
          </a:xfrm>
        </p:spPr>
        <p:txBody>
          <a:bodyPr/>
          <a:lstStyle/>
          <a:p>
            <a:r>
              <a:rPr lang="en-US" sz="3600" dirty="0"/>
              <a:t>What other changes have improved community access for people with disabilities? </a:t>
            </a:r>
            <a:endParaRPr lang="en-US" dirty="0"/>
          </a:p>
        </p:txBody>
      </p:sp>
      <p:sp>
        <p:nvSpPr>
          <p:cNvPr id="3" name="Content Placeholder 2"/>
          <p:cNvSpPr>
            <a:spLocks noGrp="1"/>
          </p:cNvSpPr>
          <p:nvPr>
            <p:ph idx="1"/>
          </p:nvPr>
        </p:nvSpPr>
        <p:spPr>
          <a:xfrm>
            <a:off x="457200" y="1828800"/>
            <a:ext cx="8229600" cy="4297363"/>
          </a:xfrm>
        </p:spPr>
        <p:txBody>
          <a:bodyPr/>
          <a:lstStyle/>
          <a:p>
            <a:pPr marL="347472" indent="-347472"/>
            <a:r>
              <a:rPr lang="en-US" sz="2400" dirty="0"/>
              <a:t>Many changes designed for people with disabilities also make life easier for people without disabilities</a:t>
            </a:r>
          </a:p>
          <a:p>
            <a:pPr marL="731520" lvl="1" indent="-347472"/>
            <a:r>
              <a:rPr lang="en-US" sz="2400" dirty="0"/>
              <a:t>Open captioning on TV screens</a:t>
            </a:r>
          </a:p>
          <a:p>
            <a:pPr marL="731520" lvl="1" indent="-347472"/>
            <a:r>
              <a:rPr lang="en-US" sz="2400" dirty="0"/>
              <a:t>Curb cuts and ramps</a:t>
            </a:r>
          </a:p>
          <a:p>
            <a:pPr marL="347472" indent="-347472"/>
            <a:r>
              <a:rPr lang="en-US" sz="2400" dirty="0"/>
              <a:t>Technology designed for everyone can be helpful to people with disabilities</a:t>
            </a:r>
          </a:p>
          <a:p>
            <a:pPr marL="731520" lvl="1" indent="-347472"/>
            <a:r>
              <a:rPr lang="en-US" sz="2400" dirty="0"/>
              <a:t>Cell phones, internet, computers, tablets, etc.</a:t>
            </a:r>
          </a:p>
        </p:txBody>
      </p:sp>
    </p:spTree>
    <p:extLst>
      <p:ext uri="{BB962C8B-B14F-4D97-AF65-F5344CB8AC3E}">
        <p14:creationId xmlns:p14="http://schemas.microsoft.com/office/powerpoint/2010/main" val="2564854581"/>
      </p:ext>
    </p:extLst>
  </p:cSld>
  <p:clrMapOvr>
    <a:masterClrMapping/>
  </p:clrMapOvr>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70</TotalTime>
  <Words>2010</Words>
  <Application>Microsoft Office PowerPoint</Application>
  <PresentationFormat>On-screen Show (4:3)</PresentationFormat>
  <Paragraphs>154</Paragraphs>
  <Slides>40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Arial</vt:lpstr>
      <vt:lpstr>Times New Roman</vt:lpstr>
      <vt:lpstr>Verdana</vt:lpstr>
      <vt:lpstr>Wingdings</vt:lpstr>
      <vt:lpstr>508 Lecture</vt:lpstr>
      <vt:lpstr>Introduction to Contemporary Special Education: New Horizons</vt:lpstr>
      <vt:lpstr>Learning Objectives (1 of 2)</vt:lpstr>
      <vt:lpstr>Learning Objectives (2 of 2)</vt:lpstr>
      <vt:lpstr>Putting Exceptionalities Into Perspective</vt:lpstr>
      <vt:lpstr>1.1 All Students</vt:lpstr>
      <vt:lpstr>Who are America’s children and where do they receive their education? </vt:lpstr>
      <vt:lpstr>What kinds of changes have occurred in the public school population? </vt:lpstr>
      <vt:lpstr>1.2 Students With Disabilities</vt:lpstr>
      <vt:lpstr>Who are students with disabilities? </vt:lpstr>
      <vt:lpstr>How common are disabilities among public schoolchildren? </vt:lpstr>
      <vt:lpstr>1.3 Students Who Are Gifted and Talented</vt:lpstr>
      <vt:lpstr>Who are children with academic gifts and exceptional creative talents? </vt:lpstr>
      <vt:lpstr>Why do many students who are gifted and talented need special attention? </vt:lpstr>
      <vt:lpstr>Disabilities and Social Justice</vt:lpstr>
      <vt:lpstr>1.4 Issues of Social Justice</vt:lpstr>
      <vt:lpstr>Have people with disabilities experienced unjust treatment across time? </vt:lpstr>
      <vt:lpstr>How are society’s perceptions of disability reflected in film? </vt:lpstr>
      <vt:lpstr>1.5 Disability as a Minority Group </vt:lpstr>
      <vt:lpstr>Do similarities exist among people with disabilities and other minority groups? </vt:lpstr>
      <vt:lpstr>How have people with disabilities increased awareness of discrimination and bias? </vt:lpstr>
      <vt:lpstr>1.6 Participation in Education</vt:lpstr>
      <vt:lpstr>How were children with disabilities educated differently than their peers? </vt:lpstr>
      <vt:lpstr>Why is it important where students with disabilities receive their education? </vt:lpstr>
      <vt:lpstr>Making a Difference</vt:lpstr>
      <vt:lpstr>1.7 Perceptions Matter</vt:lpstr>
      <vt:lpstr>How do perceptions and attitudes impact people with disabilities? </vt:lpstr>
      <vt:lpstr>What are some of the differing perspectives on disability? </vt:lpstr>
      <vt:lpstr>1.8 Words Matter</vt:lpstr>
      <vt:lpstr>Why should we carefully select our words that refer to other people? </vt:lpstr>
      <vt:lpstr>What language should we use when referring to people with disabilities?</vt:lpstr>
      <vt:lpstr>The Changing Landscape</vt:lpstr>
      <vt:lpstr>1.9 Academic Outcomes</vt:lpstr>
      <vt:lpstr>What does the education of students with disabilities look like today? </vt:lpstr>
      <vt:lpstr>Can we improve on these accomplishments? </vt:lpstr>
      <vt:lpstr>1.10 Post-Secondary Accomplishments</vt:lpstr>
      <vt:lpstr>Are more individuals with disabilities pursuing post-secondary education? </vt:lpstr>
      <vt:lpstr>What are some of the supports that have made this success possible? </vt:lpstr>
      <vt:lpstr>1.11 Community Presence</vt:lpstr>
      <vt:lpstr>What progress has been made to integrate people with disabilities into society/daily life? </vt:lpstr>
      <vt:lpstr>What other changes have improved community access for people with disabilities? </vt:lpstr>
    </vt:vector>
  </TitlesOfParts>
  <Company>echosvoice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 Compliant Lecture PowerPoint</dc:title>
  <dc:subject/>
  <dc:creator>Echo Swinford</dc:creator>
  <cp:lastModifiedBy>Lombardino,Linda J</cp:lastModifiedBy>
  <cp:revision>212</cp:revision>
  <dcterms:created xsi:type="dcterms:W3CDTF">2014-07-14T20:04:21Z</dcterms:created>
  <dcterms:modified xsi:type="dcterms:W3CDTF">2017-10-23T22:37:14Z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Jive_LatestUserAccountName">
    <vt:lpwstr>mmartir</vt:lpwstr>
  </property>
  <property fmtid="{D5CDD505-2E9C-101B-9397-08002B2CF9AE}" pid="3" name="Offisync_ServerID">
    <vt:lpwstr>7e960520-0e88-4f05-9fa0-24079b61e486</vt:lpwstr>
  </property>
  <property fmtid="{D5CDD505-2E9C-101B-9397-08002B2CF9AE}" pid="4" name="Jive_VersionGuid">
    <vt:lpwstr>a29e7db6-6b54-48a9-b809-4c099473a7bb</vt:lpwstr>
  </property>
  <property fmtid="{D5CDD505-2E9C-101B-9397-08002B2CF9AE}" pid="5" name="Offisync_UpdateToken">
    <vt:lpwstr>2</vt:lpwstr>
  </property>
  <property fmtid="{D5CDD505-2E9C-101B-9397-08002B2CF9AE}" pid="6" name="Offisync_ProviderInitializationData">
    <vt:lpwstr>https://neo.pearson.com</vt:lpwstr>
  </property>
  <property fmtid="{D5CDD505-2E9C-101B-9397-08002B2CF9AE}" pid="7" name="Offisync_UniqueId">
    <vt:lpwstr>669364</vt:lpwstr>
  </property>
</Properties>
</file>